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4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4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65057" autoAdjust="0"/>
  </p:normalViewPr>
  <p:slideViewPr>
    <p:cSldViewPr>
      <p:cViewPr varScale="1">
        <p:scale>
          <a:sx n="116" d="100"/>
          <a:sy n="116" d="100"/>
        </p:scale>
        <p:origin x="-9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A744B-392D-4249-B7C2-C656FC1DB0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E42BC7-4474-4DB4-9804-43CCFC983710}">
      <dgm:prSet phldrT="[Текст]"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</a:rPr>
            <a:t>РОДИТЕЛИ</a:t>
          </a:r>
        </a:p>
        <a:p>
          <a:pPr algn="ctr"/>
          <a:r>
            <a:rPr lang="ru-RU" sz="1050" b="1" spc="1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поддержка  </a:t>
          </a:r>
          <a:r>
            <a:rPr lang="ru-RU" sz="1050" b="1" spc="1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родителями  </a:t>
          </a:r>
          <a:r>
            <a:rPr lang="ru-RU" sz="1050" b="1" spc="2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инициатив </a:t>
          </a:r>
          <a:r>
            <a:rPr lang="ru-RU" sz="1050" b="1" spc="3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50" b="1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школы </a:t>
          </a:r>
          <a:r>
            <a:rPr lang="ru-RU" sz="1050" b="1" spc="8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50" b="1" spc="1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</a:t>
          </a:r>
          <a:r>
            <a:rPr lang="ru-RU" sz="1050" b="1" spc="2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организации</a:t>
          </a:r>
          <a:r>
            <a:rPr lang="ru-RU" sz="1050" b="1" spc="27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50" b="1" spc="2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социальных </a:t>
          </a:r>
          <a:r>
            <a:rPr lang="ru-RU" sz="1050" b="1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50" b="1" spc="-2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практик  </a:t>
          </a:r>
          <a:r>
            <a:rPr lang="ru-RU" sz="1050" b="1" spc="1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</a:t>
          </a:r>
          <a:r>
            <a:rPr lang="ru-RU" sz="1050" b="1" spc="2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проектов</a:t>
          </a:r>
        </a:p>
        <a:p>
          <a:pPr algn="ctr"/>
          <a:r>
            <a:rPr lang="ru-RU" sz="1050" b="1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Привлечение  </a:t>
          </a:r>
          <a:r>
            <a:rPr lang="ru-RU" sz="1050" b="1" spc="1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родителей-волонтеров </a:t>
          </a:r>
          <a:r>
            <a:rPr lang="ru-RU" sz="1050" b="1" spc="2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для  организации </a:t>
          </a:r>
          <a:r>
            <a:rPr lang="ru-RU" sz="1050" b="1" spc="2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школьных	</a:t>
          </a:r>
          <a:r>
            <a:rPr lang="ru-RU" sz="1050" b="1" spc="1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 </a:t>
          </a:r>
          <a:r>
            <a:rPr lang="ru-RU" sz="1050" b="1" spc="2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внеклассных мероприятий, </a:t>
          </a:r>
          <a:r>
            <a:rPr lang="ru-RU" sz="1050" b="1" spc="2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кружков,</a:t>
          </a:r>
        </a:p>
        <a:p>
          <a:pPr algn="ctr"/>
          <a:r>
            <a:rPr lang="ru-RU" sz="1050" b="1" spc="1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чтения </a:t>
          </a:r>
          <a:r>
            <a:rPr lang="ru-RU" sz="1050" b="1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лекций</a:t>
          </a:r>
          <a:endParaRPr lang="ru-RU" sz="10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C312BF7-2485-4F88-A3F9-BCF61AA36427}" type="parTrans" cxnId="{59D0BA48-5CD0-4D36-899D-1F8653BF76C2}">
      <dgm:prSet/>
      <dgm:spPr/>
      <dgm:t>
        <a:bodyPr/>
        <a:lstStyle/>
        <a:p>
          <a:endParaRPr lang="ru-RU"/>
        </a:p>
      </dgm:t>
    </dgm:pt>
    <dgm:pt modelId="{3C355058-A5EB-4E59-9103-EE39C5967629}" type="sibTrans" cxnId="{59D0BA48-5CD0-4D36-899D-1F8653BF76C2}">
      <dgm:prSet/>
      <dgm:spPr/>
      <dgm:t>
        <a:bodyPr/>
        <a:lstStyle/>
        <a:p>
          <a:endParaRPr lang="ru-RU"/>
        </a:p>
      </dgm:t>
    </dgm:pt>
    <dgm:pt modelId="{2F66AB79-CA35-4AA6-8015-66E0CA330904}">
      <dgm:prSet phldrT="[Текст]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</a:rPr>
            <a:t>ШКОЛА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0" u="none" dirty="0" smtClean="0">
              <a:solidFill>
                <a:srgbClr val="002060"/>
              </a:solidFill>
            </a:rPr>
            <a:t>Попечительские Советы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b="1" i="0" u="none" dirty="0" smtClean="0">
              <a:solidFill>
                <a:srgbClr val="002060"/>
              </a:solidFill>
            </a:rPr>
            <a:t>Педагогические Советы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b="1" i="0" u="none" dirty="0" smtClean="0">
              <a:solidFill>
                <a:srgbClr val="002060"/>
              </a:solidFill>
            </a:rPr>
            <a:t>Ученическое самоуправление</a:t>
          </a:r>
        </a:p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b="1" i="0" u="none" dirty="0" smtClean="0">
              <a:solidFill>
                <a:srgbClr val="002060"/>
              </a:solidFill>
            </a:rPr>
            <a:t>Родительские комитеты</a:t>
          </a:r>
          <a:endParaRPr lang="ru-RU" b="1" dirty="0" smtClean="0">
            <a:solidFill>
              <a:srgbClr val="002060"/>
            </a:solidFill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>
            <a:solidFill>
              <a:srgbClr val="002060"/>
            </a:solidFill>
          </a:endParaRPr>
        </a:p>
      </dgm:t>
    </dgm:pt>
    <dgm:pt modelId="{0C07994F-E218-4908-A8E6-C59B7EE31485}" type="parTrans" cxnId="{907FDBBA-AE42-4AF7-A877-1E0C6C9E1AA5}">
      <dgm:prSet/>
      <dgm:spPr/>
      <dgm:t>
        <a:bodyPr/>
        <a:lstStyle/>
        <a:p>
          <a:endParaRPr lang="ru-RU"/>
        </a:p>
      </dgm:t>
    </dgm:pt>
    <dgm:pt modelId="{832AED1A-CDB7-4779-BEFC-109CAF0A4301}" type="sibTrans" cxnId="{907FDBBA-AE42-4AF7-A877-1E0C6C9E1AA5}">
      <dgm:prSet/>
      <dgm:spPr/>
      <dgm:t>
        <a:bodyPr/>
        <a:lstStyle/>
        <a:p>
          <a:endParaRPr lang="ru-RU"/>
        </a:p>
      </dgm:t>
    </dgm:pt>
    <dgm:pt modelId="{93E4E4FC-597D-455C-9349-C01560823175}">
      <dgm:prSet phldrT="[Текст]"/>
      <dgm:spPr>
        <a:solidFill>
          <a:srgbClr val="00B0F0"/>
        </a:solidFill>
      </dgm:spPr>
      <dgm:t>
        <a:bodyPr/>
        <a:lstStyle/>
        <a:p>
          <a:pPr algn="ctr"/>
          <a:r>
            <a:rPr lang="ru-RU" b="1" dirty="0" smtClean="0">
              <a:solidFill>
                <a:srgbClr val="002060"/>
              </a:solidFill>
            </a:rPr>
            <a:t>ОБЩЕСТВО</a:t>
          </a:r>
          <a:endParaRPr lang="ru-RU" dirty="0" smtClean="0">
            <a:latin typeface="Arial"/>
            <a:cs typeface="Arial"/>
          </a:endParaRPr>
        </a:p>
        <a:p>
          <a:pPr algn="ctr"/>
          <a:r>
            <a:rPr lang="ru-RU" dirty="0" smtClean="0">
              <a:solidFill>
                <a:srgbClr val="002060"/>
              </a:solidFill>
              <a:latin typeface="Arial"/>
              <a:cs typeface="Arial"/>
            </a:rPr>
            <a:t>Установление	</a:t>
          </a:r>
          <a:r>
            <a:rPr lang="ru-RU" spc="15" dirty="0" smtClean="0">
              <a:solidFill>
                <a:srgbClr val="002060"/>
              </a:solidFill>
              <a:latin typeface="Arial"/>
              <a:cs typeface="Arial"/>
            </a:rPr>
            <a:t>партнёрских	</a:t>
          </a:r>
          <a:r>
            <a:rPr lang="ru-RU" spc="25" dirty="0" smtClean="0">
              <a:solidFill>
                <a:srgbClr val="002060"/>
              </a:solidFill>
              <a:latin typeface="Arial"/>
              <a:cs typeface="Arial"/>
            </a:rPr>
            <a:t>связей	</a:t>
          </a:r>
          <a:r>
            <a:rPr lang="ru-RU" spc="10" dirty="0" smtClean="0">
              <a:solidFill>
                <a:srgbClr val="002060"/>
              </a:solidFill>
              <a:latin typeface="Arial"/>
              <a:cs typeface="Arial"/>
            </a:rPr>
            <a:t>с	</a:t>
          </a:r>
          <a:r>
            <a:rPr lang="ru-RU" spc="15" dirty="0" smtClean="0">
              <a:solidFill>
                <a:srgbClr val="002060"/>
              </a:solidFill>
              <a:latin typeface="Arial"/>
              <a:cs typeface="Arial"/>
            </a:rPr>
            <a:t>государственными,  </a:t>
          </a:r>
          <a:r>
            <a:rPr lang="ru-RU" spc="5" dirty="0" smtClean="0">
              <a:solidFill>
                <a:srgbClr val="002060"/>
              </a:solidFill>
              <a:latin typeface="Arial"/>
              <a:cs typeface="Arial"/>
            </a:rPr>
            <a:t>неправительственными  </a:t>
          </a:r>
          <a:r>
            <a:rPr lang="ru-RU" spc="10" dirty="0" smtClean="0">
              <a:solidFill>
                <a:srgbClr val="002060"/>
              </a:solidFill>
              <a:latin typeface="Arial"/>
              <a:cs typeface="Arial"/>
            </a:rPr>
            <a:t>и </a:t>
          </a:r>
          <a:r>
            <a:rPr lang="ru-RU" dirty="0" smtClean="0">
              <a:solidFill>
                <a:srgbClr val="002060"/>
              </a:solidFill>
              <a:latin typeface="Arial"/>
              <a:cs typeface="Arial"/>
            </a:rPr>
            <a:t>другими  </a:t>
          </a:r>
          <a:r>
            <a:rPr lang="ru-RU" spc="-5" dirty="0" smtClean="0">
              <a:solidFill>
                <a:srgbClr val="002060"/>
              </a:solidFill>
              <a:latin typeface="Arial"/>
              <a:cs typeface="Arial"/>
            </a:rPr>
            <a:t>организациями</a:t>
          </a:r>
          <a:endParaRPr lang="ru-RU" b="1" dirty="0">
            <a:solidFill>
              <a:srgbClr val="002060"/>
            </a:solidFill>
          </a:endParaRPr>
        </a:p>
      </dgm:t>
    </dgm:pt>
    <dgm:pt modelId="{18406BBD-53F0-4ADA-B7EA-FC768A5C7962}" type="parTrans" cxnId="{AA874B9D-2267-4D3E-B23F-AA2600BEA6A2}">
      <dgm:prSet/>
      <dgm:spPr/>
      <dgm:t>
        <a:bodyPr/>
        <a:lstStyle/>
        <a:p>
          <a:endParaRPr lang="ru-RU"/>
        </a:p>
      </dgm:t>
    </dgm:pt>
    <dgm:pt modelId="{4149A5FC-704E-4AA7-995F-1552714B44B7}" type="sibTrans" cxnId="{AA874B9D-2267-4D3E-B23F-AA2600BEA6A2}">
      <dgm:prSet/>
      <dgm:spPr/>
      <dgm:t>
        <a:bodyPr/>
        <a:lstStyle/>
        <a:p>
          <a:endParaRPr lang="ru-RU"/>
        </a:p>
      </dgm:t>
    </dgm:pt>
    <dgm:pt modelId="{823005E5-23D7-4569-BE85-39CD2AB5CF08}" type="pres">
      <dgm:prSet presAssocID="{DCBA744B-392D-4249-B7C2-C656FC1DB00C}" presName="compositeShape" presStyleCnt="0">
        <dgm:presLayoutVars>
          <dgm:chMax val="7"/>
          <dgm:dir/>
          <dgm:resizeHandles val="exact"/>
        </dgm:presLayoutVars>
      </dgm:prSet>
      <dgm:spPr/>
    </dgm:pt>
    <dgm:pt modelId="{67D6AA60-2EFB-488B-B596-45C2CC6DBD35}" type="pres">
      <dgm:prSet presAssocID="{DCBA744B-392D-4249-B7C2-C656FC1DB00C}" presName="wedge1" presStyleLbl="node1" presStyleIdx="0" presStyleCnt="3"/>
      <dgm:spPr/>
      <dgm:t>
        <a:bodyPr/>
        <a:lstStyle/>
        <a:p>
          <a:endParaRPr lang="ru-RU"/>
        </a:p>
      </dgm:t>
    </dgm:pt>
    <dgm:pt modelId="{EC670C71-A5D4-457A-8315-7C4DF3AB910C}" type="pres">
      <dgm:prSet presAssocID="{DCBA744B-392D-4249-B7C2-C656FC1DB00C}" presName="dummy1a" presStyleCnt="0"/>
      <dgm:spPr/>
    </dgm:pt>
    <dgm:pt modelId="{4CC7ED2A-D2A5-4B4E-816D-6A6B09A6B09F}" type="pres">
      <dgm:prSet presAssocID="{DCBA744B-392D-4249-B7C2-C656FC1DB00C}" presName="dummy1b" presStyleCnt="0"/>
      <dgm:spPr/>
    </dgm:pt>
    <dgm:pt modelId="{D13CB7B8-F047-49C3-9A1A-0888288863CE}" type="pres">
      <dgm:prSet presAssocID="{DCBA744B-392D-4249-B7C2-C656FC1DB00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C2BF2-A137-4D66-8249-EB4157DEAB7E}" type="pres">
      <dgm:prSet presAssocID="{DCBA744B-392D-4249-B7C2-C656FC1DB00C}" presName="wedge2" presStyleLbl="node1" presStyleIdx="1" presStyleCnt="3" custLinFactNeighborX="396" custLinFactNeighborY="-149"/>
      <dgm:spPr/>
      <dgm:t>
        <a:bodyPr/>
        <a:lstStyle/>
        <a:p>
          <a:endParaRPr lang="ru-RU"/>
        </a:p>
      </dgm:t>
    </dgm:pt>
    <dgm:pt modelId="{EB3ECD71-56E3-46AE-AD43-1CD5464EDF1D}" type="pres">
      <dgm:prSet presAssocID="{DCBA744B-392D-4249-B7C2-C656FC1DB00C}" presName="dummy2a" presStyleCnt="0"/>
      <dgm:spPr/>
    </dgm:pt>
    <dgm:pt modelId="{5CA9345E-05BA-4FB9-9DEA-C5FB3DAB292A}" type="pres">
      <dgm:prSet presAssocID="{DCBA744B-392D-4249-B7C2-C656FC1DB00C}" presName="dummy2b" presStyleCnt="0"/>
      <dgm:spPr/>
    </dgm:pt>
    <dgm:pt modelId="{1C193C20-AFAA-42C2-A5E3-65DFEC2D939D}" type="pres">
      <dgm:prSet presAssocID="{DCBA744B-392D-4249-B7C2-C656FC1DB00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E0AF1-06B3-43B2-85A9-6C61BEF17B96}" type="pres">
      <dgm:prSet presAssocID="{DCBA744B-392D-4249-B7C2-C656FC1DB00C}" presName="wedge3" presStyleLbl="node1" presStyleIdx="2" presStyleCnt="3"/>
      <dgm:spPr/>
      <dgm:t>
        <a:bodyPr/>
        <a:lstStyle/>
        <a:p>
          <a:endParaRPr lang="ru-RU"/>
        </a:p>
      </dgm:t>
    </dgm:pt>
    <dgm:pt modelId="{20163C8C-EEF7-41C4-B8B9-218FD4E2E91A}" type="pres">
      <dgm:prSet presAssocID="{DCBA744B-392D-4249-B7C2-C656FC1DB00C}" presName="dummy3a" presStyleCnt="0"/>
      <dgm:spPr/>
    </dgm:pt>
    <dgm:pt modelId="{EE1B920C-75B6-4AE5-9536-408A5BD578FE}" type="pres">
      <dgm:prSet presAssocID="{DCBA744B-392D-4249-B7C2-C656FC1DB00C}" presName="dummy3b" presStyleCnt="0"/>
      <dgm:spPr/>
    </dgm:pt>
    <dgm:pt modelId="{10A037A4-2AFD-4B7D-889B-78F1C7B8A15B}" type="pres">
      <dgm:prSet presAssocID="{DCBA744B-392D-4249-B7C2-C656FC1DB00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2FBCD-4F00-49CC-87EC-E8961F7F3941}" type="pres">
      <dgm:prSet presAssocID="{3C355058-A5EB-4E59-9103-EE39C5967629}" presName="arrowWedge1" presStyleLbl="fgSibTrans2D1" presStyleIdx="0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</dgm:pt>
    <dgm:pt modelId="{2851C581-6716-4321-BD6E-7B6D2B77BBA3}" type="pres">
      <dgm:prSet presAssocID="{832AED1A-CDB7-4779-BEFC-109CAF0A4301}" presName="arrowWedge2" presStyleLbl="fgSibTrans2D1" presStyleIdx="1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</dgm:pt>
    <dgm:pt modelId="{5CAFD95E-2B9F-41B3-9E41-B55AB5B0AD93}" type="pres">
      <dgm:prSet presAssocID="{4149A5FC-704E-4AA7-995F-1552714B44B7}" presName="arrowWedge3" presStyleLbl="fgSibTrans2D1" presStyleIdx="2" presStyleCnt="3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</dgm:pt>
  </dgm:ptLst>
  <dgm:cxnLst>
    <dgm:cxn modelId="{58728E2C-7350-4728-B79B-6066F8A23034}" type="presOf" srcId="{DCBA744B-392D-4249-B7C2-C656FC1DB00C}" destId="{823005E5-23D7-4569-BE85-39CD2AB5CF08}" srcOrd="0" destOrd="0" presId="urn:microsoft.com/office/officeart/2005/8/layout/cycle8"/>
    <dgm:cxn modelId="{33127E20-6B25-4CF3-A0BF-1A99B59DDB9B}" type="presOf" srcId="{93E4E4FC-597D-455C-9349-C01560823175}" destId="{E3CE0AF1-06B3-43B2-85A9-6C61BEF17B96}" srcOrd="0" destOrd="0" presId="urn:microsoft.com/office/officeart/2005/8/layout/cycle8"/>
    <dgm:cxn modelId="{F7A16300-5241-4043-930B-3B8E21842C25}" type="presOf" srcId="{2F66AB79-CA35-4AA6-8015-66E0CA330904}" destId="{BC5C2BF2-A137-4D66-8249-EB4157DEAB7E}" srcOrd="0" destOrd="0" presId="urn:microsoft.com/office/officeart/2005/8/layout/cycle8"/>
    <dgm:cxn modelId="{59D0BA48-5CD0-4D36-899D-1F8653BF76C2}" srcId="{DCBA744B-392D-4249-B7C2-C656FC1DB00C}" destId="{D7E42BC7-4474-4DB4-9804-43CCFC983710}" srcOrd="0" destOrd="0" parTransId="{7C312BF7-2485-4F88-A3F9-BCF61AA36427}" sibTransId="{3C355058-A5EB-4E59-9103-EE39C5967629}"/>
    <dgm:cxn modelId="{AA874B9D-2267-4D3E-B23F-AA2600BEA6A2}" srcId="{DCBA744B-392D-4249-B7C2-C656FC1DB00C}" destId="{93E4E4FC-597D-455C-9349-C01560823175}" srcOrd="2" destOrd="0" parTransId="{18406BBD-53F0-4ADA-B7EA-FC768A5C7962}" sibTransId="{4149A5FC-704E-4AA7-995F-1552714B44B7}"/>
    <dgm:cxn modelId="{3305B1B6-BEBC-48D6-AB9C-4BDF45DB705D}" type="presOf" srcId="{2F66AB79-CA35-4AA6-8015-66E0CA330904}" destId="{1C193C20-AFAA-42C2-A5E3-65DFEC2D939D}" srcOrd="1" destOrd="0" presId="urn:microsoft.com/office/officeart/2005/8/layout/cycle8"/>
    <dgm:cxn modelId="{57D5B8BE-59C1-4FD8-A43F-3BD17BC88920}" type="presOf" srcId="{D7E42BC7-4474-4DB4-9804-43CCFC983710}" destId="{67D6AA60-2EFB-488B-B596-45C2CC6DBD35}" srcOrd="0" destOrd="0" presId="urn:microsoft.com/office/officeart/2005/8/layout/cycle8"/>
    <dgm:cxn modelId="{907FDBBA-AE42-4AF7-A877-1E0C6C9E1AA5}" srcId="{DCBA744B-392D-4249-B7C2-C656FC1DB00C}" destId="{2F66AB79-CA35-4AA6-8015-66E0CA330904}" srcOrd="1" destOrd="0" parTransId="{0C07994F-E218-4908-A8E6-C59B7EE31485}" sibTransId="{832AED1A-CDB7-4779-BEFC-109CAF0A4301}"/>
    <dgm:cxn modelId="{5D19DCC5-B9CC-498B-929A-9EED87C294E5}" type="presOf" srcId="{93E4E4FC-597D-455C-9349-C01560823175}" destId="{10A037A4-2AFD-4B7D-889B-78F1C7B8A15B}" srcOrd="1" destOrd="0" presId="urn:microsoft.com/office/officeart/2005/8/layout/cycle8"/>
    <dgm:cxn modelId="{3DDE88FC-6CFA-46B2-9743-A040A1C1B8CA}" type="presOf" srcId="{D7E42BC7-4474-4DB4-9804-43CCFC983710}" destId="{D13CB7B8-F047-49C3-9A1A-0888288863CE}" srcOrd="1" destOrd="0" presId="urn:microsoft.com/office/officeart/2005/8/layout/cycle8"/>
    <dgm:cxn modelId="{5FDBA5C4-52C0-42C1-9AD0-28ED7633EEA1}" type="presParOf" srcId="{823005E5-23D7-4569-BE85-39CD2AB5CF08}" destId="{67D6AA60-2EFB-488B-B596-45C2CC6DBD35}" srcOrd="0" destOrd="0" presId="urn:microsoft.com/office/officeart/2005/8/layout/cycle8"/>
    <dgm:cxn modelId="{9C77C3E1-9817-4989-B1DC-C294DD40DE07}" type="presParOf" srcId="{823005E5-23D7-4569-BE85-39CD2AB5CF08}" destId="{EC670C71-A5D4-457A-8315-7C4DF3AB910C}" srcOrd="1" destOrd="0" presId="urn:microsoft.com/office/officeart/2005/8/layout/cycle8"/>
    <dgm:cxn modelId="{91B5DF64-0DB0-4CB9-A112-B5017F788D4B}" type="presParOf" srcId="{823005E5-23D7-4569-BE85-39CD2AB5CF08}" destId="{4CC7ED2A-D2A5-4B4E-816D-6A6B09A6B09F}" srcOrd="2" destOrd="0" presId="urn:microsoft.com/office/officeart/2005/8/layout/cycle8"/>
    <dgm:cxn modelId="{F481E31E-A122-4646-BAE6-F596C805E409}" type="presParOf" srcId="{823005E5-23D7-4569-BE85-39CD2AB5CF08}" destId="{D13CB7B8-F047-49C3-9A1A-0888288863CE}" srcOrd="3" destOrd="0" presId="urn:microsoft.com/office/officeart/2005/8/layout/cycle8"/>
    <dgm:cxn modelId="{C55D2877-9B0D-45FE-AE30-9606DFECA091}" type="presParOf" srcId="{823005E5-23D7-4569-BE85-39CD2AB5CF08}" destId="{BC5C2BF2-A137-4D66-8249-EB4157DEAB7E}" srcOrd="4" destOrd="0" presId="urn:microsoft.com/office/officeart/2005/8/layout/cycle8"/>
    <dgm:cxn modelId="{C9A1FCB8-4973-4AD4-8E48-38EC9D94733A}" type="presParOf" srcId="{823005E5-23D7-4569-BE85-39CD2AB5CF08}" destId="{EB3ECD71-56E3-46AE-AD43-1CD5464EDF1D}" srcOrd="5" destOrd="0" presId="urn:microsoft.com/office/officeart/2005/8/layout/cycle8"/>
    <dgm:cxn modelId="{7E7C8F80-7C50-435E-A0A8-5B8E6F8150AF}" type="presParOf" srcId="{823005E5-23D7-4569-BE85-39CD2AB5CF08}" destId="{5CA9345E-05BA-4FB9-9DEA-C5FB3DAB292A}" srcOrd="6" destOrd="0" presId="urn:microsoft.com/office/officeart/2005/8/layout/cycle8"/>
    <dgm:cxn modelId="{B9BDA157-379C-4E80-9C3B-66886A2394AF}" type="presParOf" srcId="{823005E5-23D7-4569-BE85-39CD2AB5CF08}" destId="{1C193C20-AFAA-42C2-A5E3-65DFEC2D939D}" srcOrd="7" destOrd="0" presId="urn:microsoft.com/office/officeart/2005/8/layout/cycle8"/>
    <dgm:cxn modelId="{1F51DD26-BAE0-4D06-AC65-1F4D447418A8}" type="presParOf" srcId="{823005E5-23D7-4569-BE85-39CD2AB5CF08}" destId="{E3CE0AF1-06B3-43B2-85A9-6C61BEF17B96}" srcOrd="8" destOrd="0" presId="urn:microsoft.com/office/officeart/2005/8/layout/cycle8"/>
    <dgm:cxn modelId="{00A5FDB1-FDD3-4EE7-8807-D16BD761B4CA}" type="presParOf" srcId="{823005E5-23D7-4569-BE85-39CD2AB5CF08}" destId="{20163C8C-EEF7-41C4-B8B9-218FD4E2E91A}" srcOrd="9" destOrd="0" presId="urn:microsoft.com/office/officeart/2005/8/layout/cycle8"/>
    <dgm:cxn modelId="{38719D92-95E8-45DB-84E3-72E0E0671719}" type="presParOf" srcId="{823005E5-23D7-4569-BE85-39CD2AB5CF08}" destId="{EE1B920C-75B6-4AE5-9536-408A5BD578FE}" srcOrd="10" destOrd="0" presId="urn:microsoft.com/office/officeart/2005/8/layout/cycle8"/>
    <dgm:cxn modelId="{3D60CC4F-109F-456E-9C0D-9B6AD862CA76}" type="presParOf" srcId="{823005E5-23D7-4569-BE85-39CD2AB5CF08}" destId="{10A037A4-2AFD-4B7D-889B-78F1C7B8A15B}" srcOrd="11" destOrd="0" presId="urn:microsoft.com/office/officeart/2005/8/layout/cycle8"/>
    <dgm:cxn modelId="{A7A81467-EBA7-4813-83D0-A694D3E5049D}" type="presParOf" srcId="{823005E5-23D7-4569-BE85-39CD2AB5CF08}" destId="{F362FBCD-4F00-49CC-87EC-E8961F7F3941}" srcOrd="12" destOrd="0" presId="urn:microsoft.com/office/officeart/2005/8/layout/cycle8"/>
    <dgm:cxn modelId="{2092B00E-9C30-4712-A2F2-2AEC664E33F1}" type="presParOf" srcId="{823005E5-23D7-4569-BE85-39CD2AB5CF08}" destId="{2851C581-6716-4321-BD6E-7B6D2B77BBA3}" srcOrd="13" destOrd="0" presId="urn:microsoft.com/office/officeart/2005/8/layout/cycle8"/>
    <dgm:cxn modelId="{C29ECF72-E982-4B23-A00F-2BBFE5BB0E5C}" type="presParOf" srcId="{823005E5-23D7-4569-BE85-39CD2AB5CF08}" destId="{5CAFD95E-2B9F-41B3-9E41-B55AB5B0AD93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https://im0-tub-kz.yandex.net/i?id=26503444ee0629b921a71cb15369bcef-srl&amp;n=1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00364" y="5500702"/>
            <a:ext cx="2571736" cy="13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C:\Users\фв\Desktop\раб стол все\ВСЁ\конференц дильназ\Шмидт\логотип школы ОСН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7614726" y="0"/>
            <a:ext cx="1529273" cy="1357298"/>
          </a:xfrm>
          <a:prstGeom prst="rect">
            <a:avLst/>
          </a:prstGeom>
          <a:noFill/>
        </p:spPr>
      </p:pic>
      <p:pic>
        <p:nvPicPr>
          <p:cNvPr id="21" name="Picture 2" descr="C:\Users\Toshiba\Desktop\стенд\Без назва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71414"/>
            <a:ext cx="2104186" cy="121444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6429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 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Жайылминская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основная школа отдела образования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Камыстинского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86874" cy="5500726"/>
          </a:xfrm>
        </p:spPr>
        <p:txBody>
          <a:bodyPr>
            <a:normAutofit fontScale="25000" lnSpcReduction="20000"/>
          </a:bodyPr>
          <a:lstStyle/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«</a:t>
            </a:r>
            <a:r>
              <a:rPr lang="ru-RU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ӘРБІЕ ЖӘНЕ БІЛІМ</a:t>
            </a:r>
            <a:r>
              <a:rPr lang="ru-RU" sz="1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Воспитательная тема школы:</a:t>
            </a:r>
          </a:p>
          <a:p>
            <a:pPr algn="ctr"/>
            <a:r>
              <a:rPr lang="ru-RU" sz="6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«Роль народной педагогики в формировании казахстанского патриотизма в рамках модернизации общественного сознания»</a:t>
            </a:r>
          </a:p>
          <a:p>
            <a:endParaRPr lang="ru-RU" sz="2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образованной личности, воспитанной на общечеловеческих и национальных ценностях, обладающей лидерскими качествами и способной к социальному и личностному самоопределению и самореализации.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>
              <a:buFont typeface="Wingdings" pitchFamily="2" charset="2"/>
              <a:buChar char="Ø"/>
            </a:pP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7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мотивационно-ценностной</a:t>
            </a: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сферы личности каждого ребенка;</a:t>
            </a:r>
          </a:p>
          <a:p>
            <a:pPr algn="l">
              <a:buFont typeface="Wingdings" pitchFamily="2" charset="2"/>
              <a:buChar char="Ø"/>
            </a:pP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воспитание личности на общечеловеческих и национальных ценностях, уважения к родному языку и культуре казахского народа, этносов и этнических групп Республики Казахстан;</a:t>
            </a:r>
          </a:p>
          <a:p>
            <a:pPr algn="l">
              <a:buFont typeface="Wingdings" pitchFamily="2" charset="2"/>
              <a:buChar char="Ø"/>
            </a:pP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формирование гражданина и патриота, способного жить в новом демократическом обществе, обладающего лидерскими качествами;</a:t>
            </a:r>
          </a:p>
          <a:p>
            <a:pPr algn="l">
              <a:buFont typeface="Wingdings" pitchFamily="2" charset="2"/>
              <a:buChar char="Ø"/>
            </a:pP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усиление воспитательного потенциала семьи;</a:t>
            </a:r>
          </a:p>
          <a:p>
            <a:pPr algn="l">
              <a:buFont typeface="Wingdings" pitchFamily="2" charset="2"/>
              <a:buChar char="Ø"/>
            </a:pPr>
            <a:r>
              <a:rPr lang="ru-RU" sz="7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компетенций для успешной социализации, непрекращающегося самообразования и самореализации, их сознательное участие в разностороннем саморазвитии и в самовоспитании.</a:t>
            </a:r>
          </a:p>
          <a:p>
            <a:endParaRPr lang="ru-RU" sz="7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фв\Desktop\488785_1.jpeg"/>
          <p:cNvPicPr>
            <a:picLocks noChangeAspect="1" noChangeArrowheads="1"/>
          </p:cNvPicPr>
          <p:nvPr/>
        </p:nvPicPr>
        <p:blipFill>
          <a:blip r:embed="rId5"/>
          <a:srcRect t="9271" b="19652"/>
          <a:stretch>
            <a:fillRect/>
          </a:stretch>
        </p:blipFill>
        <p:spPr bwMode="auto">
          <a:xfrm>
            <a:off x="7286612" y="5286388"/>
            <a:ext cx="1857388" cy="157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500702"/>
            <a:ext cx="2000264" cy="12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42844" y="142852"/>
            <a:ext cx="8858486" cy="6575532"/>
            <a:chOff x="84" y="0"/>
            <a:chExt cx="16392" cy="11633"/>
          </a:xfrm>
        </p:grpSpPr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84" y="0"/>
              <a:ext cx="16392" cy="11633"/>
              <a:chOff x="264" y="0"/>
              <a:chExt cx="16392" cy="11633"/>
            </a:xfrm>
          </p:grpSpPr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264" y="0"/>
                <a:ext cx="16392" cy="11633"/>
                <a:chOff x="264" y="0"/>
                <a:chExt cx="16392" cy="11633"/>
              </a:xfrm>
            </p:grpSpPr>
            <p:sp>
              <p:nvSpPr>
                <p:cNvPr id="12" name="Line 39"/>
                <p:cNvSpPr>
                  <a:spLocks noChangeShapeType="1"/>
                </p:cNvSpPr>
                <p:nvPr/>
              </p:nvSpPr>
              <p:spPr bwMode="auto">
                <a:xfrm>
                  <a:off x="13500" y="5940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11520" y="3348"/>
                  <a:ext cx="540" cy="72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" y="2988"/>
                  <a:ext cx="1260" cy="108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5" name="Group 42"/>
                <p:cNvGrpSpPr>
                  <a:grpSpLocks/>
                </p:cNvGrpSpPr>
                <p:nvPr/>
              </p:nvGrpSpPr>
              <p:grpSpPr bwMode="auto">
                <a:xfrm>
                  <a:off x="3060" y="3713"/>
                  <a:ext cx="10440" cy="5060"/>
                  <a:chOff x="2340" y="2082"/>
                  <a:chExt cx="12420" cy="6409"/>
                </a:xfrm>
              </p:grpSpPr>
              <p:sp>
                <p:nvSpPr>
                  <p:cNvPr id="26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5933" y="3336"/>
                    <a:ext cx="5220" cy="3961"/>
                  </a:xfrm>
                  <a:prstGeom prst="star8">
                    <a:avLst>
                      <a:gd name="adj" fmla="val 38250"/>
                    </a:avLst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100" b="1" dirty="0">
                        <a:solidFill>
                          <a:srgbClr val="333399"/>
                        </a:solidFill>
                      </a:rPr>
                      <a:t>Приоритетные направления модели воспитательной системы</a:t>
                    </a:r>
                    <a:endParaRPr lang="ru-RU" sz="1100" dirty="0"/>
                  </a:p>
                </p:txBody>
              </p:sp>
              <p:sp>
                <p:nvSpPr>
                  <p:cNvPr id="27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340" y="4500"/>
                    <a:ext cx="3420" cy="1080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00" b="1" dirty="0"/>
                  </a:p>
                  <a:p>
                    <a:pPr algn="ctr"/>
                    <a:endParaRPr lang="ru-RU" sz="200" b="1" dirty="0"/>
                  </a:p>
                  <a:p>
                    <a:pPr algn="ctr"/>
                    <a:endParaRPr lang="ru-RU" sz="200" b="1" dirty="0"/>
                  </a:p>
                  <a:p>
                    <a:pPr algn="ctr"/>
                    <a:r>
                      <a:rPr lang="ru-RU" sz="1400" b="1" dirty="0" smtClean="0">
                        <a:solidFill>
                          <a:srgbClr val="333399"/>
                        </a:solidFill>
                      </a:rPr>
                      <a:t>Национальное</a:t>
                    </a:r>
                    <a:r>
                      <a:rPr lang="ru-RU" sz="1400" b="1" dirty="0" smtClean="0"/>
                      <a:t> </a:t>
                    </a:r>
                    <a:endParaRPr lang="ru-RU" dirty="0"/>
                  </a:p>
                </p:txBody>
              </p:sp>
              <p:sp>
                <p:nvSpPr>
                  <p:cNvPr id="28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2520"/>
                    <a:ext cx="3420" cy="1286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100" b="1" dirty="0" smtClean="0">
                        <a:solidFill>
                          <a:srgbClr val="333399"/>
                        </a:solidFill>
                      </a:rPr>
                      <a:t>Трудовое экономическое и экологическое </a:t>
                    </a:r>
                    <a:endParaRPr lang="ru-RU" sz="1100" dirty="0"/>
                  </a:p>
                </p:txBody>
              </p:sp>
              <p:sp>
                <p:nvSpPr>
                  <p:cNvPr id="29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6720" y="7411"/>
                    <a:ext cx="3774" cy="1080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200" b="1" dirty="0">
                        <a:solidFill>
                          <a:srgbClr val="333399"/>
                        </a:solidFill>
                      </a:rPr>
                      <a:t>Интеллектуальное</a:t>
                    </a:r>
                    <a:r>
                      <a:rPr lang="ru-RU" sz="1400" b="1" dirty="0">
                        <a:solidFill>
                          <a:srgbClr val="333399"/>
                        </a:solidFill>
                      </a:rPr>
                      <a:t> </a:t>
                    </a:r>
                    <a:endParaRPr lang="ru-RU" sz="1600" dirty="0"/>
                  </a:p>
                </p:txBody>
              </p:sp>
              <p:sp>
                <p:nvSpPr>
                  <p:cNvPr id="30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10808" y="6314"/>
                    <a:ext cx="3617" cy="1097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400" b="1" dirty="0">
                        <a:solidFill>
                          <a:srgbClr val="333399"/>
                        </a:solidFill>
                      </a:rPr>
                      <a:t>«Родительская школа»</a:t>
                    </a:r>
                    <a:endParaRPr lang="ru-RU" dirty="0"/>
                  </a:p>
                </p:txBody>
              </p:sp>
              <p:sp>
                <p:nvSpPr>
                  <p:cNvPr id="31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11340" y="4500"/>
                    <a:ext cx="3420" cy="1080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000" b="1" dirty="0">
                        <a:solidFill>
                          <a:srgbClr val="333399"/>
                        </a:solidFill>
                      </a:rPr>
                      <a:t>Профессиональное самоопределение</a:t>
                    </a:r>
                    <a:endParaRPr lang="ru-RU" sz="1400" dirty="0"/>
                  </a:p>
                </p:txBody>
              </p:sp>
              <p:sp>
                <p:nvSpPr>
                  <p:cNvPr id="32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0440" y="2520"/>
                    <a:ext cx="3985" cy="1286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000" b="1" dirty="0">
                        <a:solidFill>
                          <a:srgbClr val="333399"/>
                        </a:solidFill>
                      </a:rPr>
                      <a:t>Нравственно – правовое </a:t>
                    </a:r>
                    <a:r>
                      <a:rPr lang="ru-RU" sz="1000" b="1" dirty="0" err="1" smtClean="0">
                        <a:solidFill>
                          <a:srgbClr val="333399"/>
                        </a:solidFill>
                      </a:rPr>
                      <a:t>антикоррупционное</a:t>
                    </a:r>
                    <a:endParaRPr lang="ru-RU" sz="1000" dirty="0"/>
                  </a:p>
                </p:txBody>
              </p:sp>
              <p:sp>
                <p:nvSpPr>
                  <p:cNvPr id="33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6720" y="2082"/>
                    <a:ext cx="3420" cy="1080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ru-RU" sz="200" b="1" dirty="0"/>
                  </a:p>
                  <a:p>
                    <a:pPr algn="ctr"/>
                    <a:endParaRPr lang="ru-RU" sz="200" b="1" dirty="0"/>
                  </a:p>
                  <a:p>
                    <a:pPr algn="ctr"/>
                    <a:endParaRPr lang="ru-RU" sz="200" b="1" dirty="0"/>
                  </a:p>
                  <a:p>
                    <a:pPr algn="ctr"/>
                    <a:r>
                      <a:rPr lang="ru-RU" sz="1200" b="1" dirty="0">
                        <a:solidFill>
                          <a:srgbClr val="333399"/>
                        </a:solidFill>
                      </a:rPr>
                      <a:t>Патриотическое </a:t>
                    </a:r>
                    <a:endParaRPr lang="ru-RU" sz="1600" b="1" dirty="0"/>
                  </a:p>
                </p:txBody>
              </p:sp>
              <p:sp>
                <p:nvSpPr>
                  <p:cNvPr id="34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3240" y="6480"/>
                    <a:ext cx="3420" cy="1080"/>
                  </a:xfrm>
                  <a:prstGeom prst="flowChartAlternateProcess">
                    <a:avLst/>
                  </a:prstGeom>
                  <a:solidFill>
                    <a:srgbClr val="FF6600"/>
                  </a:solidFill>
                  <a:ln w="38100">
                    <a:solidFill>
                      <a:srgbClr val="92D05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r>
                      <a:rPr lang="ru-RU" sz="1300" b="1" dirty="0">
                        <a:solidFill>
                          <a:srgbClr val="333399"/>
                        </a:solidFill>
                      </a:rPr>
                      <a:t>Здоровье и </a:t>
                    </a:r>
                  </a:p>
                  <a:p>
                    <a:pPr algn="ctr"/>
                    <a:r>
                      <a:rPr lang="ru-RU" sz="1300" b="1" dirty="0">
                        <a:solidFill>
                          <a:srgbClr val="333399"/>
                        </a:solidFill>
                      </a:rPr>
                      <a:t>спорт</a:t>
                    </a:r>
                    <a:endParaRPr lang="ru-RU" sz="1300" dirty="0"/>
                  </a:p>
                </p:txBody>
              </p:sp>
            </p:grpSp>
            <p:sp>
              <p:nvSpPr>
                <p:cNvPr id="16" name="AutoShape 52"/>
                <p:cNvSpPr>
                  <a:spLocks noChangeArrowheads="1"/>
                </p:cNvSpPr>
                <p:nvPr/>
              </p:nvSpPr>
              <p:spPr bwMode="auto">
                <a:xfrm>
                  <a:off x="10800" y="371"/>
                  <a:ext cx="5400" cy="3094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Военно-патриотический месячник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Шефство над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 </a:t>
                  </a:r>
                  <a:r>
                    <a:rPr lang="ru-RU" sz="1000" b="1" dirty="0">
                      <a:solidFill>
                        <a:srgbClr val="333399"/>
                      </a:solidFill>
                    </a:rPr>
                    <a:t>тружениками тыла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Выставка детского творчества «Мир моих увлечений»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Действие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центра </a:t>
                  </a:r>
                  <a:r>
                    <a:rPr lang="ru-RU" sz="1000" b="1" dirty="0">
                      <a:solidFill>
                        <a:srgbClr val="333399"/>
                      </a:solidFill>
                    </a:rPr>
                    <a:t>школьного самоуправления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Правовой всеобуч«Подросток </a:t>
                  </a:r>
                  <a:r>
                    <a:rPr lang="ru-RU" sz="1000" b="1" dirty="0">
                      <a:solidFill>
                        <a:srgbClr val="333399"/>
                      </a:solidFill>
                    </a:rPr>
                    <a:t>и закон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Клуб «</a:t>
                  </a:r>
                  <a:r>
                    <a:rPr lang="ru-RU" sz="1000" b="1" dirty="0" err="1" smtClean="0">
                      <a:solidFill>
                        <a:srgbClr val="333399"/>
                      </a:solidFill>
                    </a:rPr>
                    <a:t>Адал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 </a:t>
                  </a:r>
                  <a:r>
                    <a:rPr lang="ru-RU" sz="1000" b="1" dirty="0" err="1" smtClean="0">
                      <a:solidFill>
                        <a:srgbClr val="333399"/>
                      </a:solidFill>
                    </a:rPr>
                    <a:t>урпак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Классные часы 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Конкурс «Мои семейные  традиции» 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r>
                    <a:rPr lang="kk-KZ" sz="1000" b="1" dirty="0" smtClean="0">
                      <a:solidFill>
                        <a:srgbClr val="7030A0"/>
                      </a:solidFill>
                    </a:rPr>
                    <a:t>Кружок </a:t>
                  </a: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«Танцевальный»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  <a:tabLst>
                      <a:tab pos="0" algn="l"/>
                    </a:tabLst>
                  </a:pPr>
                  <a:endParaRPr lang="ru-RU" sz="1000" dirty="0"/>
                </a:p>
              </p:txBody>
            </p:sp>
            <p:sp>
              <p:nvSpPr>
                <p:cNvPr id="17" name="AutoShape 53"/>
                <p:cNvSpPr>
                  <a:spLocks noChangeArrowheads="1"/>
                </p:cNvSpPr>
                <p:nvPr/>
              </p:nvSpPr>
              <p:spPr bwMode="auto">
                <a:xfrm>
                  <a:off x="5816" y="0"/>
                  <a:ext cx="4494" cy="3465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>
                      <a:solidFill>
                        <a:srgbClr val="7030A0"/>
                      </a:solidFill>
                    </a:rPr>
                    <a:t>Праздники «</a:t>
                  </a:r>
                  <a:r>
                    <a:rPr lang="ru-RU" sz="1000" b="1" dirty="0" err="1">
                      <a:solidFill>
                        <a:srgbClr val="7030A0"/>
                      </a:solidFill>
                    </a:rPr>
                    <a:t>Наурыз</a:t>
                  </a: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»,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«</a:t>
                  </a:r>
                  <a:r>
                    <a:rPr lang="ru-RU" sz="1000" b="1" dirty="0" err="1" smtClean="0">
                      <a:solidFill>
                        <a:srgbClr val="7030A0"/>
                      </a:solidFill>
                    </a:rPr>
                    <a:t>ДеньРеспублики</a:t>
                  </a:r>
                  <a:r>
                    <a:rPr lang="ru-RU" sz="1000" b="1" dirty="0">
                      <a:solidFill>
                        <a:srgbClr val="7030A0"/>
                      </a:solidFill>
                    </a:rPr>
                    <a:t>», </a:t>
                  </a: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«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День Независимости РК»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Конкурс </a:t>
                  </a:r>
                  <a:r>
                    <a:rPr lang="ru-RU" sz="1000" b="1" dirty="0">
                      <a:solidFill>
                        <a:srgbClr val="7030A0"/>
                      </a:solidFill>
                    </a:rPr>
                    <a:t>инсценированной </a:t>
                  </a: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народной песни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  <a:cs typeface="Times New Roman" pitchFamily="18" charset="0"/>
                    </a:rPr>
                    <a:t>Слова назидания Абая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  <a:cs typeface="Times New Roman" pitchFamily="18" charset="0"/>
                    </a:rPr>
                    <a:t>Проект «Сакральная география»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  <a:cs typeface="Times New Roman" pitchFamily="18" charset="0"/>
                    </a:rPr>
                    <a:t>Проект «100 новых лиц Казахстана»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  <a:cs typeface="Times New Roman" pitchFamily="18" charset="0"/>
                    </a:rPr>
                    <a:t>Кружок краеведение«Моя Родина -</a:t>
                  </a:r>
                  <a:r>
                    <a:rPr lang="ru-RU" sz="1000" b="1" dirty="0" err="1" smtClean="0">
                      <a:solidFill>
                        <a:srgbClr val="7030A0"/>
                      </a:solidFill>
                      <a:cs typeface="Times New Roman" pitchFamily="18" charset="0"/>
                    </a:rPr>
                    <a:t>Жайылма</a:t>
                  </a:r>
                  <a:r>
                    <a:rPr lang="ru-RU" sz="1000" b="1" dirty="0" smtClean="0">
                      <a:solidFill>
                        <a:srgbClr val="7030A0"/>
                      </a:solidFill>
                      <a:cs typeface="Times New Roman" pitchFamily="18" charset="0"/>
                    </a:rPr>
                    <a:t>»</a:t>
                  </a:r>
                </a:p>
                <a:p>
                  <a:pPr>
                    <a:buFont typeface="Wingdings" pitchFamily="2" charset="2"/>
                    <a:buChar char="Ø"/>
                  </a:pPr>
                  <a:r>
                    <a:rPr lang="ru-RU" sz="1000" b="1" dirty="0" smtClean="0">
                      <a:solidFill>
                        <a:srgbClr val="7030A0"/>
                      </a:solidFill>
                      <a:cs typeface="Times New Roman" pitchFamily="18" charset="0"/>
                    </a:rPr>
                    <a:t>Ассоциация выпускников школы</a:t>
                  </a:r>
                </a:p>
                <a:p>
                  <a:pPr>
                    <a:buFont typeface="Wingdings" pitchFamily="2" charset="2"/>
                    <a:buChar char="Ø"/>
                  </a:pPr>
                  <a:endParaRPr lang="ru-RU" sz="1000" b="1" dirty="0">
                    <a:solidFill>
                      <a:srgbClr val="7030A0"/>
                    </a:solidFill>
                    <a:cs typeface="Times New Roman" pitchFamily="18" charset="0"/>
                  </a:endParaRPr>
                </a:p>
              </p:txBody>
            </p:sp>
            <p:sp>
              <p:nvSpPr>
                <p:cNvPr id="18" name="AutoShape 54"/>
                <p:cNvSpPr>
                  <a:spLocks noChangeArrowheads="1"/>
                </p:cNvSpPr>
                <p:nvPr/>
              </p:nvSpPr>
              <p:spPr bwMode="auto">
                <a:xfrm>
                  <a:off x="13860" y="4068"/>
                  <a:ext cx="2796" cy="4471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100" b="1" dirty="0">
                      <a:solidFill>
                        <a:srgbClr val="333399"/>
                      </a:solidFill>
                    </a:rPr>
                    <a:t> </a:t>
                  </a:r>
                  <a:r>
                    <a:rPr lang="ru-RU" sz="1000" b="1" dirty="0">
                      <a:solidFill>
                        <a:srgbClr val="7030A0"/>
                      </a:solidFill>
                    </a:rPr>
                    <a:t>Организация деятельности летнего трудового отряда старшеклассников 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7030A0"/>
                      </a:solidFill>
                    </a:rPr>
                    <a:t> Организация работы бригады по </a:t>
                  </a: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озеленению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Проект «Профессии 21 века»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Национальное ремесло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Встречи с представителями разных профессий</a:t>
                  </a:r>
                  <a:endParaRPr lang="ru-RU" sz="1000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9" name="AutoShape 55"/>
                <p:cNvSpPr>
                  <a:spLocks noChangeArrowheads="1"/>
                </p:cNvSpPr>
                <p:nvPr/>
              </p:nvSpPr>
              <p:spPr bwMode="auto">
                <a:xfrm>
                  <a:off x="10980" y="8928"/>
                  <a:ext cx="4140" cy="2457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Родительские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собрания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“Әжелер мектебі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»</a:t>
                  </a:r>
                  <a:endParaRPr lang="ru-RU" sz="10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Педагогические лектории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«Родительская школа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Семейная гостинная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Беседы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, л</a:t>
                  </a: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екции по половому воспитанию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Попечительский совет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НПО (проектная деятельность)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endParaRPr lang="kk-KZ" sz="1000" b="1" dirty="0" smtClean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endParaRPr lang="kk-KZ" sz="1000" b="1" dirty="0" smtClean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endParaRPr lang="ru-RU" sz="1600" dirty="0"/>
                </a:p>
              </p:txBody>
            </p:sp>
            <p:sp>
              <p:nvSpPr>
                <p:cNvPr id="20" name="AutoShape 56"/>
                <p:cNvSpPr>
                  <a:spLocks noChangeArrowheads="1"/>
                </p:cNvSpPr>
                <p:nvPr/>
              </p:nvSpPr>
              <p:spPr bwMode="auto">
                <a:xfrm>
                  <a:off x="529" y="495"/>
                  <a:ext cx="4320" cy="2520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200" b="1" dirty="0">
                      <a:solidFill>
                        <a:srgbClr val="333399"/>
                      </a:solidFill>
                    </a:rPr>
                    <a:t> </a:t>
                  </a:r>
                  <a:r>
                    <a:rPr lang="ru-RU" sz="1200" b="1" dirty="0" smtClean="0">
                      <a:solidFill>
                        <a:srgbClr val="333399"/>
                      </a:solidFill>
                    </a:rPr>
                    <a:t>Акция «Твори добро»</a:t>
                  </a:r>
                  <a:endParaRPr lang="ru-RU" sz="12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Акция «Защити себя сам»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Лекции,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беседы</a:t>
                  </a:r>
                  <a:endParaRPr lang="ru-RU" sz="10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Акция «</a:t>
                  </a:r>
                  <a:r>
                    <a:rPr lang="ru-RU" sz="1000" b="1" dirty="0" err="1">
                      <a:solidFill>
                        <a:srgbClr val="333399"/>
                      </a:solidFill>
                    </a:rPr>
                    <a:t>Жасыл</a:t>
                  </a:r>
                  <a:r>
                    <a:rPr lang="ru-RU" sz="1000" b="1" dirty="0">
                      <a:solidFill>
                        <a:srgbClr val="333399"/>
                      </a:solidFill>
                    </a:rPr>
                    <a:t> ел»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Экскурсии в природную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зону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Классные часы «Экологические проблемы Казахстана»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Кружок «Волонтер»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endParaRPr lang="ru-RU" sz="1000" dirty="0"/>
                </a:p>
              </p:txBody>
            </p:sp>
            <p:sp>
              <p:nvSpPr>
                <p:cNvPr id="21" name="AutoShape 57"/>
                <p:cNvSpPr>
                  <a:spLocks noChangeArrowheads="1"/>
                </p:cNvSpPr>
                <p:nvPr/>
              </p:nvSpPr>
              <p:spPr bwMode="auto">
                <a:xfrm>
                  <a:off x="6120" y="9158"/>
                  <a:ext cx="4140" cy="2475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200" b="1" dirty="0">
                      <a:solidFill>
                        <a:srgbClr val="333399"/>
                      </a:solidFill>
                    </a:rPr>
                    <a:t> Интеллектуальный</a:t>
                  </a:r>
                  <a:r>
                    <a:rPr lang="ru-RU" sz="1200" b="1" dirty="0"/>
                    <a:t> </a:t>
                  </a:r>
                  <a:r>
                    <a:rPr lang="ru-RU" sz="1200" b="1" dirty="0" smtClean="0">
                      <a:solidFill>
                        <a:srgbClr val="333399"/>
                      </a:solidFill>
                    </a:rPr>
                    <a:t>марафон  «Мен</a:t>
                  </a:r>
                  <a:r>
                    <a:rPr lang="kk-KZ" sz="1200" b="1" dirty="0" smtClean="0">
                      <a:solidFill>
                        <a:srgbClr val="333399"/>
                      </a:solidFill>
                    </a:rPr>
                    <a:t>ін елім</a:t>
                  </a:r>
                  <a:r>
                    <a:rPr lang="ru-RU" sz="1200" b="1" dirty="0" smtClean="0">
                      <a:solidFill>
                        <a:srgbClr val="333399"/>
                      </a:solidFill>
                    </a:rPr>
                    <a:t>»</a:t>
                  </a:r>
                  <a:endParaRPr lang="ru-RU" sz="12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200" b="1" dirty="0">
                      <a:solidFill>
                        <a:srgbClr val="333399"/>
                      </a:solidFill>
                    </a:rPr>
                    <a:t> Игры, конкурсы, методические </a:t>
                  </a:r>
                  <a:r>
                    <a:rPr lang="ru-RU" sz="1200" b="1" dirty="0" smtClean="0">
                      <a:solidFill>
                        <a:srgbClr val="333399"/>
                      </a:solidFill>
                    </a:rPr>
                    <a:t>недели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200" b="1" dirty="0" smtClean="0">
                      <a:solidFill>
                        <a:srgbClr val="333399"/>
                      </a:solidFill>
                    </a:rPr>
                    <a:t>Проект  “100 кітап”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200" b="1" dirty="0" smtClean="0">
                      <a:solidFill>
                        <a:srgbClr val="333399"/>
                      </a:solidFill>
                    </a:rPr>
                    <a:t>Языковая школа (каз, англ)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endParaRPr lang="ru-RU" sz="1600" dirty="0"/>
                </a:p>
              </p:txBody>
            </p:sp>
            <p:sp>
              <p:nvSpPr>
                <p:cNvPr id="22" name="AutoShape 58"/>
                <p:cNvSpPr>
                  <a:spLocks noChangeArrowheads="1"/>
                </p:cNvSpPr>
                <p:nvPr/>
              </p:nvSpPr>
              <p:spPr bwMode="auto">
                <a:xfrm>
                  <a:off x="900" y="8928"/>
                  <a:ext cx="4140" cy="2160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100" b="1" dirty="0" smtClean="0">
                      <a:solidFill>
                        <a:srgbClr val="333399"/>
                      </a:solidFill>
                    </a:rPr>
                    <a:t>Работа </a:t>
                  </a:r>
                  <a:r>
                    <a:rPr lang="ru-RU" sz="1100" b="1" dirty="0">
                      <a:solidFill>
                        <a:srgbClr val="333399"/>
                      </a:solidFill>
                    </a:rPr>
                    <a:t>спортивных </a:t>
                  </a:r>
                  <a:r>
                    <a:rPr lang="ru-RU" sz="1100" b="1" dirty="0" smtClean="0">
                      <a:solidFill>
                        <a:srgbClr val="333399"/>
                      </a:solidFill>
                    </a:rPr>
                    <a:t>секции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100" b="1" dirty="0" smtClean="0">
                      <a:solidFill>
                        <a:srgbClr val="333399"/>
                      </a:solidFill>
                    </a:rPr>
                    <a:t>Национальные игры</a:t>
                  </a:r>
                  <a:endParaRPr lang="ru-RU" sz="11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100" b="1" dirty="0">
                      <a:solidFill>
                        <a:srgbClr val="333399"/>
                      </a:solidFill>
                    </a:rPr>
                    <a:t>Общественно-спортивные соревнования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100" b="1" dirty="0">
                      <a:solidFill>
                        <a:srgbClr val="333399"/>
                      </a:solidFill>
                    </a:rPr>
                    <a:t>Фестиваль здоровья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100" b="1" dirty="0">
                      <a:solidFill>
                        <a:srgbClr val="333399"/>
                      </a:solidFill>
                    </a:rPr>
                    <a:t>Праздники </a:t>
                  </a:r>
                  <a:r>
                    <a:rPr lang="ru-RU" sz="1100" b="1" dirty="0" smtClean="0">
                      <a:solidFill>
                        <a:srgbClr val="333399"/>
                      </a:solidFill>
                    </a:rPr>
                    <a:t>ЗОЖ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Дни здоровья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endParaRPr lang="ru-RU" sz="1000" dirty="0"/>
                </a:p>
              </p:txBody>
            </p:sp>
            <p:sp>
              <p:nvSpPr>
                <p:cNvPr id="23" name="AutoShape 59"/>
                <p:cNvSpPr>
                  <a:spLocks noChangeArrowheads="1"/>
                </p:cNvSpPr>
                <p:nvPr/>
              </p:nvSpPr>
              <p:spPr bwMode="auto">
                <a:xfrm>
                  <a:off x="264" y="3589"/>
                  <a:ext cx="2776" cy="5198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6600"/>
                </a:solidFill>
                <a:ln w="38100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100" b="1" dirty="0">
                      <a:solidFill>
                        <a:srgbClr val="333399"/>
                      </a:solidFill>
                    </a:rPr>
                    <a:t> </a:t>
                  </a:r>
                  <a:r>
                    <a:rPr lang="ru-RU" sz="1000" b="1" dirty="0">
                      <a:solidFill>
                        <a:srgbClr val="333399"/>
                      </a:solidFill>
                    </a:rPr>
                    <a:t>Конкурс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«Моя малая Родина»</a:t>
                  </a:r>
                  <a:endParaRPr lang="ru-RU" sz="10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Фестиваль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народного творчества</a:t>
                  </a:r>
                  <a:endParaRPr lang="ru-RU" sz="10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>
                      <a:solidFill>
                        <a:srgbClr val="333399"/>
                      </a:solidFill>
                    </a:rPr>
                    <a:t> Выставка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декоративно-прикладного творчества</a:t>
                  </a:r>
                  <a:endParaRPr lang="ru-RU" sz="1000" b="1" dirty="0">
                    <a:solidFill>
                      <a:srgbClr val="333399"/>
                    </a:solidFill>
                  </a:endParaRP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Конкурс «Обряды и традиции моего народа»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Проект «100 </a:t>
                  </a: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ән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Конкурс «</a:t>
                  </a: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Мақал мәтел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Конкур </a:t>
                  </a:r>
                  <a:r>
                    <a:rPr lang="ru-RU" sz="1000" b="1" dirty="0" smtClean="0">
                      <a:solidFill>
                        <a:srgbClr val="333399"/>
                      </a:solidFill>
                    </a:rPr>
                    <a:t>«</a:t>
                  </a:r>
                  <a:r>
                    <a:rPr lang="kk-KZ" sz="1000" b="1" dirty="0" smtClean="0">
                      <a:solidFill>
                        <a:srgbClr val="333399"/>
                      </a:solidFill>
                    </a:rPr>
                    <a:t>Ақ бата”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Кружок «</a:t>
                  </a:r>
                  <a:r>
                    <a:rPr lang="kk-KZ" sz="1000" b="1" dirty="0" smtClean="0">
                      <a:solidFill>
                        <a:srgbClr val="7030A0"/>
                      </a:solidFill>
                    </a:rPr>
                    <a:t>Өнер</a:t>
                  </a: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»</a:t>
                  </a:r>
                </a:p>
                <a:p>
                  <a:pPr>
                    <a:buClr>
                      <a:srgbClr val="333399"/>
                    </a:buClr>
                    <a:buFont typeface="Symbol" pitchFamily="18" charset="2"/>
                    <a:buChar char="·"/>
                  </a:pPr>
                  <a:r>
                    <a:rPr lang="ru-RU" sz="1000" b="1" dirty="0" err="1" smtClean="0">
                      <a:solidFill>
                        <a:srgbClr val="7030A0"/>
                      </a:solidFill>
                    </a:rPr>
                    <a:t>Этнокружок</a:t>
                  </a:r>
                  <a:r>
                    <a:rPr lang="ru-RU" sz="1000" b="1" dirty="0" smtClean="0">
                      <a:solidFill>
                        <a:srgbClr val="7030A0"/>
                      </a:solidFill>
                    </a:rPr>
                    <a:t> «Поколение»</a:t>
                  </a:r>
                  <a:endParaRPr lang="ru-RU" sz="1000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4" name="Line 60"/>
                <p:cNvSpPr>
                  <a:spLocks noChangeShapeType="1"/>
                </p:cNvSpPr>
                <p:nvPr/>
              </p:nvSpPr>
              <p:spPr bwMode="auto">
                <a:xfrm>
                  <a:off x="8196" y="8663"/>
                  <a:ext cx="85" cy="61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" name="Line 61"/>
                <p:cNvSpPr>
                  <a:spLocks noChangeShapeType="1"/>
                </p:cNvSpPr>
                <p:nvPr/>
              </p:nvSpPr>
              <p:spPr bwMode="auto">
                <a:xfrm>
                  <a:off x="11772" y="8136"/>
                  <a:ext cx="720" cy="72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Line 62"/>
              <p:cNvSpPr>
                <a:spLocks noChangeShapeType="1"/>
              </p:cNvSpPr>
              <p:nvPr/>
            </p:nvSpPr>
            <p:spPr bwMode="auto">
              <a:xfrm>
                <a:off x="2880" y="6048"/>
                <a:ext cx="1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4140" y="3341"/>
              <a:ext cx="3876" cy="5587"/>
              <a:chOff x="4140" y="3341"/>
              <a:chExt cx="3876" cy="5587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auto">
              <a:xfrm flipV="1">
                <a:off x="8016" y="3341"/>
                <a:ext cx="0" cy="36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auto">
              <a:xfrm flipH="1">
                <a:off x="4140" y="8028"/>
                <a:ext cx="720" cy="9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143644"/>
            <a:ext cx="8458200" cy="1000132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rgbClr val="0070C0"/>
                </a:solidFill>
              </a:rPr>
              <a:t>Организация летнего отдыха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5429264"/>
            <a:ext cx="8458200" cy="642942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Этнолагерь 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JAILMA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фв\Desktop\Новая папка\IMG-20190723-WA0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74" cy="5000636"/>
          </a:xfrm>
          <a:prstGeom prst="rect">
            <a:avLst/>
          </a:prstGeom>
          <a:noFill/>
        </p:spPr>
      </p:pic>
      <p:pic>
        <p:nvPicPr>
          <p:cNvPr id="7" name="Picture 2" descr="C:\Users\фв\Desktop\Новая папка\20190703_200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86874" cy="5000636"/>
          </a:xfrm>
          <a:prstGeom prst="rect">
            <a:avLst/>
          </a:prstGeom>
          <a:noFill/>
        </p:spPr>
      </p:pic>
      <p:pic>
        <p:nvPicPr>
          <p:cNvPr id="8" name="Picture 3" descr="C:\Users\фв\Desktop\Новая папка\IMG-20190703-WA0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858312" cy="5072075"/>
          </a:xfrm>
          <a:prstGeom prst="rect">
            <a:avLst/>
          </a:prstGeom>
          <a:noFill/>
        </p:spPr>
      </p:pic>
      <p:pic>
        <p:nvPicPr>
          <p:cNvPr id="9" name="Picture 3" descr="C:\Users\фв\Desktop\Новая папка\IMG-20190702-WA01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858312" cy="5000637"/>
          </a:xfrm>
          <a:prstGeom prst="rect">
            <a:avLst/>
          </a:prstGeom>
          <a:noFill/>
        </p:spPr>
      </p:pic>
      <p:pic>
        <p:nvPicPr>
          <p:cNvPr id="10" name="Picture 4" descr="C:\Users\фв\Desktop\Новая папка\20190702_1715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0"/>
            <a:ext cx="3714776" cy="4953034"/>
          </a:xfrm>
          <a:prstGeom prst="rect">
            <a:avLst/>
          </a:prstGeom>
          <a:noFill/>
        </p:spPr>
      </p:pic>
      <p:pic>
        <p:nvPicPr>
          <p:cNvPr id="11" name="Picture 5" descr="E:\Этнолагерь\фотоальбом Этнолагерь\Түсау кесу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0"/>
            <a:ext cx="8858312" cy="4982801"/>
          </a:xfrm>
          <a:prstGeom prst="rect">
            <a:avLst/>
          </a:prstGeom>
          <a:noFill/>
        </p:spPr>
      </p:pic>
      <p:pic>
        <p:nvPicPr>
          <p:cNvPr id="12" name="Picture 6" descr="E:\Этнолагерь\фотоальбом Этнолагерь\старейшины се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8786874" cy="4929174"/>
          </a:xfrm>
          <a:prstGeom prst="rect">
            <a:avLst/>
          </a:prstGeom>
          <a:noFill/>
        </p:spPr>
      </p:pic>
      <p:pic>
        <p:nvPicPr>
          <p:cNvPr id="13" name="Picture 7" descr="E:\Этнолагерь\фотоальбом Этнолагерь\Айран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06" y="0"/>
            <a:ext cx="8929718" cy="5014948"/>
          </a:xfrm>
          <a:prstGeom prst="rect">
            <a:avLst/>
          </a:prstGeom>
          <a:noFill/>
        </p:spPr>
      </p:pic>
      <p:pic>
        <p:nvPicPr>
          <p:cNvPr id="15" name="Picture 8" descr="E:\Этнолагерь\фотоальбом Этнолагерь\Катание га дошади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0"/>
            <a:ext cx="3750478" cy="5000636"/>
          </a:xfrm>
          <a:prstGeom prst="rect">
            <a:avLst/>
          </a:prstGeom>
          <a:noFill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0"/>
            <a:ext cx="407195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44" y="0"/>
            <a:ext cx="8858312" cy="50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0"/>
            <a:ext cx="8786874" cy="50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фв\Desktop\Юрта картинка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5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0"/>
                            </p:stCondLst>
                            <p:childTnLst>
                              <p:par>
                                <p:cTn id="6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0"/>
                            </p:stCondLst>
                            <p:childTnLst>
                              <p:par>
                                <p:cTn id="6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0"/>
                            </p:stCondLst>
                            <p:childTnLst>
                              <p:par>
                                <p:cTn id="7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0"/>
                            </p:stCondLst>
                            <p:childTnLst>
                              <p:par>
                                <p:cTn id="7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1707</TotalTime>
  <Words>385</Words>
  <PresentationFormat>Экран (4:3)</PresentationFormat>
  <Paragraphs>108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ГУ «Жайылминская основная школа отдела образования акимата Камыстинского района»</vt:lpstr>
      <vt:lpstr>Слайд 2</vt:lpstr>
      <vt:lpstr>Организация летнего отдыха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 «Жайылмиснкая основная шкоал отдела образования акимата Камыстинского района»</dc:title>
  <dc:creator>фв</dc:creator>
  <cp:lastModifiedBy>фв</cp:lastModifiedBy>
  <cp:revision>82</cp:revision>
  <dcterms:created xsi:type="dcterms:W3CDTF">2019-10-19T02:24:40Z</dcterms:created>
  <dcterms:modified xsi:type="dcterms:W3CDTF">2019-10-22T04:29:51Z</dcterms:modified>
</cp:coreProperties>
</file>